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4" r:id="rId7"/>
    <p:sldId id="262" r:id="rId8"/>
    <p:sldId id="267" r:id="rId9"/>
    <p:sldId id="263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82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5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7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0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3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2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0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47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4FA39-5B85-483A-892F-F8A389E86F0F}" type="datetimeFigureOut">
              <a:rPr lang="ru-RU" smtClean="0"/>
              <a:t>05.08.2020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79234-1472-48BD-A205-DFB9E1485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3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momo\Desktop\QMfJDnK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 bwMode="auto">
          <a:xfrm>
            <a:off x="0" y="0"/>
            <a:ext cx="9144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2768" y="620688"/>
            <a:ext cx="7878463" cy="4752528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ИНФОРМАЦИЯ</a:t>
            </a:r>
          </a:p>
          <a:p>
            <a:pPr algn="ctr"/>
            <a:r>
              <a:rPr lang="ru-RU" sz="3600" b="1" dirty="0" smtClean="0"/>
              <a:t>о второй версии  временных методических рекомендациях </a:t>
            </a:r>
          </a:p>
          <a:p>
            <a:pPr algn="ctr"/>
            <a:r>
              <a:rPr lang="ru-RU" sz="3600" b="1" dirty="0" smtClean="0"/>
              <a:t>МЕДИЦИНСКАЯ РЕАБИЛИТАЦИЯ </a:t>
            </a:r>
          </a:p>
          <a:p>
            <a:pPr algn="ctr"/>
            <a:r>
              <a:rPr lang="ru-RU" sz="3600" b="1" dirty="0" smtClean="0"/>
              <a:t>ПРИ НОВОЙ </a:t>
            </a:r>
          </a:p>
          <a:p>
            <a:pPr algn="ctr"/>
            <a:r>
              <a:rPr lang="ru-RU" sz="3600" b="1" dirty="0" smtClean="0"/>
              <a:t>КОРОНАВИРУСНОЙ </a:t>
            </a:r>
          </a:p>
          <a:p>
            <a:pPr algn="ctr"/>
            <a:r>
              <a:rPr lang="ru-RU" sz="3600" b="1" dirty="0" smtClean="0"/>
              <a:t>ИНФЕКЦИИ (COVID-19)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29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Рациональное использование средств индивидуальной̆ защиты </a:t>
            </a:r>
          </a:p>
          <a:p>
            <a:pPr algn="ctr"/>
            <a:r>
              <a:rPr lang="ru-RU" b="1" dirty="0" smtClean="0"/>
              <a:t>в медицинских организациях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63322"/>
            <a:ext cx="8496944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С целью  ограничения  необоснованного  расхода  СИЗ  рекомендуется рационально минимизировать потребности в них в медицинских организациях, а также обеспечить их правильное использование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6757" y="3140968"/>
            <a:ext cx="8496944" cy="216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с  помощью  технических  и  административных  мер  ограничить  число лиц,  работающих  в  зонах  высокого  риска  и  нуждающихся в использовании СИЗ;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ограничить   число   медицинских   работников,   контактирующих с пациентами; минимизировать количество входов в палату;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использовать  дистанционное  консультирование  для  пациентов  и  лиц с подозрением на COVID-19.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/>
              <a:t>внедрить  в  практику  расширенное  использование  респираторов (ношение  одного  и  того  же  респиратора  при  работе  с  несколькими пациентами, не снимая респиратор).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126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996952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532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783" y="630790"/>
            <a:ext cx="8424936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31.07.2020 г. Министерство здравоохранения РФ выпустило Временные методические рекомендации «Медицинская реабилитация при новой коронавирусной инфекции (</a:t>
            </a:r>
            <a:r>
              <a:rPr lang="en-US" dirty="0"/>
              <a:t>COVID</a:t>
            </a:r>
            <a:r>
              <a:rPr lang="ru-RU" dirty="0"/>
              <a:t>-19)» (версия 2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029" y="3601866"/>
            <a:ext cx="8424936" cy="1431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Рабочую </a:t>
            </a:r>
            <a:r>
              <a:rPr lang="ru-RU" dirty="0"/>
              <a:t>группу по разработке рекомендаций возглавляет главный специалист по медицинской реабилитации Министерства здравоохранения России,  Председатель общероссийской общественной организации содействия развитию медицинской реабилиталогии «Союз реабилитологов России» профессор Иванова Галина Евгеньевна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2029" y="5517232"/>
            <a:ext cx="8424936" cy="5501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Рекомендации </a:t>
            </a:r>
            <a:r>
              <a:rPr lang="ru-RU" dirty="0"/>
              <a:t>представлены на 151 странице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505" y="2348880"/>
            <a:ext cx="8424936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Рекомендации </a:t>
            </a:r>
            <a:r>
              <a:rPr lang="ru-RU" dirty="0"/>
              <a:t>утверждены заместителем Министра здравоохранения РФ Камкиным Евгением Геннадьевичем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9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5501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Клинические особенности коронавирусной инфекции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939" y="1268760"/>
            <a:ext cx="8502862" cy="1589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Для </a:t>
            </a:r>
            <a:r>
              <a:rPr lang="ru-RU" sz="1600" dirty="0"/>
              <a:t>COVID-19 характерно наличие клинических симптомов острои</a:t>
            </a:r>
            <a:r>
              <a:rPr lang="ru-RU" sz="1600" dirty="0" smtClean="0"/>
              <a:t>̆ респираторной вирусной инфекции(ОРВИ</a:t>
            </a:r>
            <a:r>
              <a:rPr lang="ru-RU" sz="1600" dirty="0"/>
              <a:t>): </a:t>
            </a:r>
            <a:endParaRPr lang="ru-RU" sz="1600" dirty="0" smtClean="0"/>
          </a:p>
          <a:p>
            <a:r>
              <a:rPr lang="ru-RU" sz="1600" dirty="0" smtClean="0"/>
              <a:t>▪</a:t>
            </a:r>
            <a:r>
              <a:rPr lang="ru-RU" sz="1600" dirty="0"/>
              <a:t>повышение температуры тела (&gt;90 %); </a:t>
            </a:r>
            <a:endParaRPr lang="ru-RU" sz="1600" dirty="0" smtClean="0"/>
          </a:p>
          <a:p>
            <a:r>
              <a:rPr lang="ru-RU" sz="1600" dirty="0" smtClean="0"/>
              <a:t>▪</a:t>
            </a:r>
            <a:r>
              <a:rPr lang="ru-RU" sz="1600" dirty="0"/>
              <a:t>кашель (сухой или с небольшим количеством мокроты) в 80 % </a:t>
            </a:r>
            <a:endParaRPr lang="ru-RU" sz="1600" dirty="0" smtClean="0"/>
          </a:p>
          <a:p>
            <a:r>
              <a:rPr lang="ru-RU" sz="1600" dirty="0" smtClean="0"/>
              <a:t>▪</a:t>
            </a:r>
            <a:r>
              <a:rPr lang="ru-RU" sz="1600" dirty="0"/>
              <a:t>случаев; ▪одышка (55 %); ▪утомляемость (44%); </a:t>
            </a:r>
            <a:endParaRPr lang="ru-RU" sz="1600" dirty="0" smtClean="0"/>
          </a:p>
          <a:p>
            <a:r>
              <a:rPr lang="ru-RU" sz="1600" dirty="0" smtClean="0"/>
              <a:t>▪</a:t>
            </a:r>
            <a:r>
              <a:rPr lang="ru-RU" sz="1600" dirty="0"/>
              <a:t>ощущение заложенности в грудной клетке (&gt; 20 %).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5939" y="3140968"/>
            <a:ext cx="8502862" cy="2160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Клинические варианты и проявления COVID-19: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▪Острая  респираторная  вирусная  инфекция  (поражение  только верхних отделов дыхательных путей);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▪Пневмония без дыхательнои ̆недостаточности;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▪Пневмония с ОДН;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▪ОРДС;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▪Сепсис;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▪Септический(инфекционно-</a:t>
            </a:r>
            <a:r>
              <a:rPr lang="ru-RU" sz="1400" dirty="0" err="1" smtClean="0"/>
              <a:t>токсическии</a:t>
            </a:r>
            <a:r>
              <a:rPr lang="ru-RU" sz="1400" dirty="0" smtClean="0"/>
              <a:t>̆) шок;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▪Тромбозы;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▪Тромбоэмболии;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▪Гипоксемия  (снижение  SpO2 менее  88  %)  развивается  более чем у 30% пациентов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5939" y="5517232"/>
            <a:ext cx="8502862" cy="1107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Классификация COVID-19 по степени тяжести: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Легкое течение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Среднетяжелое течение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Тяжелое течение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400" dirty="0" smtClean="0"/>
              <a:t>Крайне тяжелое течение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939" y="692696"/>
            <a:ext cx="8502862" cy="3573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Инкубационныи ̆</a:t>
            </a:r>
            <a:r>
              <a:rPr lang="ru-RU" sz="1600" dirty="0"/>
              <a:t>период составляет от 2 до 14 суток, в среднем 5–7 суток.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1082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Общие принципы организации медицинской реабилитации </a:t>
            </a:r>
          </a:p>
          <a:p>
            <a:pPr algn="ctr"/>
            <a:r>
              <a:rPr lang="ru-RU" b="1" dirty="0" smtClean="0"/>
              <a:t>пациентов с новой коронавирусной инфекцией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569" y="1232756"/>
            <a:ext cx="8502862" cy="20162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М</a:t>
            </a:r>
            <a:r>
              <a:rPr lang="ru-RU" sz="1600" b="1" dirty="0" smtClean="0"/>
              <a:t>ультидисциплинарная реабилитационная команда: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лечащего врача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врача лечебной физкультуры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врача физиотерапии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инструктора-методиста по лечебной физкультуре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палатной медсестры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другие специалистов, прошедших подготовку в рамках специальных программ дополнительного профессионального образования 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569" y="3717032"/>
            <a:ext cx="8502862" cy="1044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Мероприятия по медицинской реабилитации рекомендуется организовывать в медицинских организациях 4-х уровней̆ с учетом особенностей̆ оказания помощи пациентам с коронавирусной пневмонией̆ на 3-х этапах в соответствии с Порядком организации медицинской реабилитации.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569" y="5229200"/>
            <a:ext cx="8502862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На всех этапах МР специалисты оказывают помощь пациентам как непосредственно в отделении, так и дистанционно с использованием телемедицинских или информационных технологий, используя аудио и видеоматериалы.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973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9224" y="5013176"/>
            <a:ext cx="8502862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Для  обеспечения реализации  индивидуальной̆ программы  реабилитации(далее –ИПМР) в  соответствии  с  ограничением  жизнедеятельности рекомендовано использовать Шкалу реабилитационной̆ маршрутизации (далее –ШРМ).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412" y="3645024"/>
            <a:ext cx="8502862" cy="740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Рекомендуется  осуществлять направление  пациентов  в  медицинские организации посредством предварительного дистанционного консультирования для определения этапа осуществления медицинской реабилитации</a:t>
            </a: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96535" y="1484784"/>
            <a:ext cx="8502862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Рекомендуется внести коррективы в региональные системы организации реабилитационной̆  помощи  для  адаптации  к  появлению потока  пациентов, перенесших COVID,  чтобы  обеспечить всем  пациентам доступность медицинской помощи по медицинской реабилитации и персонализированной̆ маршрут  на  этапы  в  зависимости  от  тяжести  состояния  к  моменту  выписки из отделения первичной̆ неотложной̆ медицинской помощи</a:t>
            </a: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Маршрутизация пациентов с новой коронавирусной инфекцией (COVID-19) </a:t>
            </a:r>
          </a:p>
          <a:p>
            <a:pPr algn="ctr"/>
            <a:r>
              <a:rPr lang="ru-RU" b="1" dirty="0" smtClean="0"/>
              <a:t>на этапы медицинской реабилитации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69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328" y="4653136"/>
            <a:ext cx="8502862" cy="1980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Методами контроля эффективности реабилитации на 3 этапе являются: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/>
              <a:t>О</a:t>
            </a:r>
            <a:r>
              <a:rPr lang="ru-RU" sz="1400" dirty="0" smtClean="0"/>
              <a:t>ценка </a:t>
            </a:r>
            <a:r>
              <a:rPr lang="en-US" sz="1400" dirty="0" smtClean="0"/>
              <a:t>SpO2 </a:t>
            </a:r>
            <a:r>
              <a:rPr lang="ru-RU" sz="1400" dirty="0" smtClean="0"/>
              <a:t>в покое и при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переносимости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нагрузки по Шкала Борга;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выраженности одышки по шкале </a:t>
            </a:r>
            <a:r>
              <a:rPr lang="en-US" sz="1400" dirty="0" smtClean="0"/>
              <a:t>MRC</a:t>
            </a:r>
            <a:r>
              <a:rPr lang="ru-RU" sz="1400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одышка);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силы мышц по шкале </a:t>
            </a:r>
            <a:r>
              <a:rPr lang="en-US" sz="1400" dirty="0" smtClean="0"/>
              <a:t>MRC</a:t>
            </a:r>
            <a:r>
              <a:rPr lang="ru-RU" sz="1400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мышцы);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интенсивности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по </a:t>
            </a:r>
            <a:r>
              <a:rPr lang="ru-RU" sz="1400" dirty="0" err="1" smtClean="0"/>
              <a:t>Госпитальнои</a:t>
            </a:r>
            <a:r>
              <a:rPr lang="ru-RU" sz="1400" dirty="0" smtClean="0"/>
              <a:t> ̆шкале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(</a:t>
            </a:r>
            <a:r>
              <a:rPr lang="en-US" sz="1400" dirty="0" smtClean="0"/>
              <a:t>HADS);</a:t>
            </a:r>
            <a:endParaRPr lang="ru-RU" sz="1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функциональных нарушений, </a:t>
            </a:r>
            <a:r>
              <a:rPr lang="ru-RU" sz="1400" dirty="0" err="1" smtClean="0"/>
              <a:t>трудностеи</a:t>
            </a:r>
            <a:r>
              <a:rPr lang="ru-RU" sz="1400" dirty="0" smtClean="0"/>
              <a:t>̆ в выполнении повседневных задачи степени необходимых усилий по шкалам </a:t>
            </a:r>
            <a:r>
              <a:rPr lang="en-US" sz="1400" dirty="0" smtClean="0"/>
              <a:t>BDI</a:t>
            </a:r>
            <a:r>
              <a:rPr lang="ru-RU" sz="1400" dirty="0" smtClean="0"/>
              <a:t> </a:t>
            </a:r>
            <a:r>
              <a:rPr lang="en-US" sz="1400" dirty="0" smtClean="0"/>
              <a:t>(</a:t>
            </a:r>
            <a:r>
              <a:rPr lang="ru-RU" sz="1400" dirty="0" err="1" smtClean="0"/>
              <a:t>исходныи</a:t>
            </a:r>
            <a:r>
              <a:rPr lang="ru-RU" sz="1400" dirty="0" smtClean="0"/>
              <a:t>̆ индекс одышки) и </a:t>
            </a:r>
            <a:r>
              <a:rPr lang="en-US" sz="1400" dirty="0" smtClean="0"/>
              <a:t>TDI</a:t>
            </a:r>
            <a:r>
              <a:rPr lang="ru-RU" sz="1400" dirty="0" smtClean="0"/>
              <a:t> </a:t>
            </a:r>
            <a:r>
              <a:rPr lang="en-US" sz="1400" dirty="0" smtClean="0"/>
              <a:t>(</a:t>
            </a:r>
            <a:r>
              <a:rPr lang="ru-RU" sz="1400" dirty="0" err="1" smtClean="0"/>
              <a:t>динамическии</a:t>
            </a:r>
            <a:r>
              <a:rPr lang="ru-RU" sz="1400" dirty="0" smtClean="0"/>
              <a:t> ̆индекс одышки);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качества жизни по результатам </a:t>
            </a:r>
            <a:r>
              <a:rPr lang="ru-RU" sz="1400" dirty="0" err="1" smtClean="0"/>
              <a:t>Европейского</a:t>
            </a:r>
            <a:r>
              <a:rPr lang="ru-RU" sz="1400" dirty="0" smtClean="0"/>
              <a:t> опросника качества жизни </a:t>
            </a:r>
            <a:r>
              <a:rPr lang="en-US" sz="1400" dirty="0" smtClean="0"/>
              <a:t>EQ-5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8064" y="2544928"/>
            <a:ext cx="8502862" cy="1980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Методами контроля эффективности реабилитации на 2 этапе медицинской реабилитации являются: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SpO2 в покое и при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переносимости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нагрузки по Шкала Борга;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выраженности одышки по шкале MRC (одышка);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силы мышц по шкале MRC (мышцы);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интенсивности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по </a:t>
            </a:r>
            <a:r>
              <a:rPr lang="ru-RU" sz="1400" dirty="0" err="1" smtClean="0"/>
              <a:t>Госпитальнои</a:t>
            </a:r>
            <a:r>
              <a:rPr lang="ru-RU" sz="1400" dirty="0" smtClean="0"/>
              <a:t> ̆шкале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(HADS);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функциональных нарушений, </a:t>
            </a:r>
            <a:r>
              <a:rPr lang="ru-RU" sz="1400" dirty="0" err="1" smtClean="0"/>
              <a:t>трудностеи</a:t>
            </a:r>
            <a:r>
              <a:rPr lang="ru-RU" sz="1400" dirty="0" smtClean="0"/>
              <a:t>̆ в выполнении повседневных задачи степени необходимых усилий по шкалам BDI (</a:t>
            </a:r>
            <a:r>
              <a:rPr lang="ru-RU" sz="1400" dirty="0" err="1" smtClean="0"/>
              <a:t>исходныи</a:t>
            </a:r>
            <a:r>
              <a:rPr lang="ru-RU" sz="1400" dirty="0" smtClean="0"/>
              <a:t>̆ индекс одышки) и TDI (</a:t>
            </a:r>
            <a:r>
              <a:rPr lang="ru-RU" sz="1400" dirty="0" err="1" smtClean="0"/>
              <a:t>динамическии</a:t>
            </a:r>
            <a:r>
              <a:rPr lang="ru-RU" sz="1400" dirty="0" smtClean="0"/>
              <a:t> ̆индекс одышки);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качества жизни по результатам </a:t>
            </a:r>
            <a:r>
              <a:rPr lang="ru-RU" sz="1400" dirty="0" err="1" smtClean="0"/>
              <a:t>Европейского</a:t>
            </a:r>
            <a:r>
              <a:rPr lang="ru-RU" sz="1400" dirty="0" smtClean="0"/>
              <a:t> опросника качества жизни EQ-5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64" y="894162"/>
            <a:ext cx="8502862" cy="1512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Методами контроля эффективности реабилитации на 1 этапе являются:</a:t>
            </a:r>
          </a:p>
          <a:p>
            <a:r>
              <a:rPr lang="ru-RU" sz="1400" dirty="0" smtClean="0"/>
              <a:t>Оценка SpO2 в покое и при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переносимости </a:t>
            </a:r>
            <a:r>
              <a:rPr lang="ru-RU" sz="1400" dirty="0" err="1" smtClean="0"/>
              <a:t>физическои</a:t>
            </a:r>
            <a:r>
              <a:rPr lang="ru-RU" sz="1400" dirty="0" smtClean="0"/>
              <a:t>̆ нагрузки по Шкала Борга;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выраженности одышки по шкале MRC (одышка);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силы мышц по шкале MRC (мышцы);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интенсивности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по </a:t>
            </a:r>
            <a:r>
              <a:rPr lang="ru-RU" sz="1400" dirty="0" err="1" smtClean="0"/>
              <a:t>Госпитальнои</a:t>
            </a:r>
            <a:r>
              <a:rPr lang="ru-RU" sz="1400" dirty="0" smtClean="0"/>
              <a:t> ̆шкале </a:t>
            </a:r>
            <a:r>
              <a:rPr lang="ru-RU" sz="1400" dirty="0" err="1" smtClean="0"/>
              <a:t>тревогии</a:t>
            </a:r>
            <a:r>
              <a:rPr lang="ru-RU" sz="1400" dirty="0" smtClean="0"/>
              <a:t> депрессии (HADS);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/>
              <a:t>Оценка качества жизни по результатам </a:t>
            </a:r>
            <a:r>
              <a:rPr lang="ru-RU" sz="1400" dirty="0" err="1" smtClean="0"/>
              <a:t>Европейского</a:t>
            </a:r>
            <a:r>
              <a:rPr lang="ru-RU" sz="1400" dirty="0" smtClean="0"/>
              <a:t> опросника качества жизни EQ-5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Медицинская реабилитация при оказании специализированной̆ медицинской помощи пациентам с новой коронавирусной инфекцией (COVID-19)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89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Мероприятия по оздоровлению и восстановлению работоспособности сотрудников медицинских организаций, оказывающих помощь пациентам </a:t>
            </a:r>
          </a:p>
          <a:p>
            <a:pPr algn="ctr"/>
            <a:r>
              <a:rPr lang="ru-RU" b="1" dirty="0" smtClean="0"/>
              <a:t>с новой коронавирусной инфекцией.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775" y="1052736"/>
            <a:ext cx="8502862" cy="5760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Сотрудников  старше  65  лет  и  имеющим  сопутствующие  заболевания, которые  повышают  риск  заражения  или  тяжелого  течения желательно освободить от работы с пациентами с вероятным COVID-19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569" y="1772816"/>
            <a:ext cx="8502862" cy="8640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Старшим  сёстрам  отделений  совместно  с  заведующим  отделениями необходимо   заранее   продумать   замещение   должностей̆   сестринского, врачебного  и  прочего  персонала  на  случай  болезни  сотрудника  и  иметь резервный̆  список  врачей ̆и  других  специалистов  МДРК,  находящихся на самоизоляции, которых можно привлечь для работы в случае болезни коллег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4511" y="2780928"/>
            <a:ext cx="8502862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Необходимо  строго придерживаться  составленного  графика работы персонала во избежание перегрузок и перенапряжения персонала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740" y="3429000"/>
            <a:ext cx="8502862" cy="9361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Каждый̆  сотрудник МДРК должен  иметь  возможность  в  любой̆  момент получить помощь психолога. Она должна быть организована в стационаре, либо при  невозможности,  по  телефону  или  с  использованием  телемедицинских технологий. Все сотрудники должны быть оповещены о наличии возможности контактировать с психологом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740" y="4509120"/>
            <a:ext cx="8502862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Для  своевременного  выявления  депрессии  и  тревоги  у  сотрудников, рекомендуется проводить тестирование по шкале HADS(Госпитальная шкала тревоги и депрессии (</a:t>
            </a:r>
            <a:r>
              <a:rPr lang="ru-RU" sz="1400" dirty="0" err="1" smtClean="0"/>
              <a:t>Hospital</a:t>
            </a:r>
            <a:r>
              <a:rPr lang="ru-RU" sz="1400" dirty="0" smtClean="0"/>
              <a:t> </a:t>
            </a:r>
            <a:r>
              <a:rPr lang="ru-RU" sz="1400" dirty="0" err="1" smtClean="0"/>
              <a:t>Anxiety</a:t>
            </a:r>
            <a:r>
              <a:rPr lang="ru-RU" sz="1400" dirty="0" smtClean="0"/>
              <a:t> </a:t>
            </a:r>
            <a:r>
              <a:rPr lang="ru-RU" sz="1400" dirty="0" err="1" smtClean="0"/>
              <a:t>and</a:t>
            </a:r>
            <a:r>
              <a:rPr lang="ru-RU" sz="1400" dirty="0" smtClean="0"/>
              <a:t> </a:t>
            </a:r>
            <a:r>
              <a:rPr lang="ru-RU" sz="1400" dirty="0" err="1" smtClean="0"/>
              <a:t>Depression</a:t>
            </a:r>
            <a:r>
              <a:rPr lang="ru-RU" sz="1400" dirty="0" smtClean="0"/>
              <a:t> </a:t>
            </a:r>
            <a:r>
              <a:rPr lang="ru-RU" sz="1400" dirty="0" err="1" smtClean="0"/>
              <a:t>Scale</a:t>
            </a:r>
            <a:r>
              <a:rPr lang="ru-RU" sz="1400" dirty="0" smtClean="0"/>
              <a:t>, HADS).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1839" y="5805264"/>
            <a:ext cx="8502862" cy="504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Необходимо   обеспечить   условия   восстановления   физической̆ работоспособности   сотрудника   на   основании   регулярно   проводимого нагрузочного тестирования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0569" y="5301208"/>
            <a:ext cx="8502862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Необходимо  обеспечить  сотрудников  полноценным  питанием,  богатым белками и витаминами.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009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Особенности организации медицинской реабилитации детей̆ </a:t>
            </a:r>
          </a:p>
          <a:p>
            <a:pPr algn="ctr"/>
            <a:r>
              <a:rPr lang="ru-RU" b="1" dirty="0" smtClean="0"/>
              <a:t>с новой коронавирусной инфекцией (COVID-19)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775" y="1052736"/>
            <a:ext cx="8502862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Рекомендовано  мероприятия  по  медицинской  реабилитации  у  детей̆ организовывать,  опираясь  на  те  же  принципы,  что  и  у  взрослых  с  учетом особенностей̆ организации противоэпидемических мероприятий.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1839" y="4221088"/>
            <a:ext cx="8502862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В более поздние сроки в качестве дренажных упражнений рекомендовано использование  различных  вариантов  ползания  в  колено-кистевом,  колено-локтевом,  колено-плечевом  положении,  симметричное  и  асимметричное  с поворотом в сторону более пораженного легкого.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151" y="1916832"/>
            <a:ext cx="8502862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У  детей̆  первого  года  жизни  перечень  используемых  методик ограничивается  техниками  контактного  дыхания,  набором  терапевтических положений для  улучшения  аэрации  различных  отделов  легких,  а  также кинезиотейпированием различных групп мышц по показаниям.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1839" y="2780928"/>
            <a:ext cx="8502862" cy="90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При формировании ИПМР у детей̆ младшей̆ возрастной̆ группы следует включать  пассивные  и  ассистированные  упражнения  лечебной  гимнастики в сочетании  с  приемами  массажа,  использовать  имитационные  и  игровые методики.  Сначала  использовать  статичные  игры  в  положении  лежа,  затем с учетом локализации поражения легких сочетать их с позиционированием.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740" y="5085184"/>
            <a:ext cx="8502862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ИПМР  детей̆  школьного  возраста  по  набор  методик  существенно не  отличается  от  соответствующей̆  ИПМР  для  взрослых.  Дозировка  загрузки производится  в  соответствие  с  возрастными  нормами  толерантности к физической̆ нагрузке с учетом показателей̆ сатурации.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1839" y="5949280"/>
            <a:ext cx="8502862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На  третьем  этапе  медицинской  реабилитации  ИПМР  детей̆  может включать  элементы  спорта,  ритмопластические  упражнения (например, партерный̆ бейк-данс), прогулки на свежем воздухе, бальнеолечение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740" y="3835650"/>
            <a:ext cx="8502862" cy="288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Рекомендовано использовать пассивную мобилизацию суставов.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18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Мероприятия по предупреждению распространения </a:t>
            </a:r>
          </a:p>
          <a:p>
            <a:pPr algn="ctr"/>
            <a:r>
              <a:rPr lang="ru-RU" b="1" dirty="0" smtClean="0"/>
              <a:t>новой коронавирусной инфекции (COVID-19) в медицинской организации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496944" cy="28083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Мероприятия,  направленные  на  механизм  передачи  возбудителя инфекции:</a:t>
            </a:r>
          </a:p>
          <a:p>
            <a:endParaRPr lang="ru-RU" sz="16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соблюдение правил личной̆ гигиены (мыть руки с мылом, использовать одноразовые салфетки при чихании и кашле, прикасаться к лицу только чистыми салфетками или вымытыми руками);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использование  одноразовых  медицинских  масок,  которые  должны сменяться каждые 2 часа;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использование СИЗ для медработников;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проведение дезинфекционных мероприятий;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обеззараживание и уничтожение медицинских отходов класса В;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/>
              <a:t>транспортировка больных специальным транспортом.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05064"/>
            <a:ext cx="8496944" cy="2520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Мероприятия, направленные на восприимчивый контингент: </a:t>
            </a:r>
          </a:p>
          <a:p>
            <a:endParaRPr lang="ru-RU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элиминационная терапия, представляющая собой̆ орошение слизистой̆ оболочки  полости  носа  изотоническим  раствором  хлорида  натрия, обеспечивает  снижение  числа  как  вирусных,  так  бактериальных возбудителей̆ инфекционных заболеваний;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использование  лекарственных  средств  для  местного  применения, обладающих барьерными функциями;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600" dirty="0" smtClean="0"/>
              <a:t>своевременное  обращение  в  медицинские  организации  в  случае появления симптомов острой респираторной инфекции является одним из ключевых факторов профилактики осложнений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8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1495</Words>
  <Application>Microsoft Office PowerPoint</Application>
  <PresentationFormat>Экран (4:3)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zamomo</dc:creator>
  <cp:lastModifiedBy>zamomo</cp:lastModifiedBy>
  <cp:revision>9</cp:revision>
  <dcterms:created xsi:type="dcterms:W3CDTF">2020-08-05T08:21:50Z</dcterms:created>
  <dcterms:modified xsi:type="dcterms:W3CDTF">2020-08-05T09:36:03Z</dcterms:modified>
</cp:coreProperties>
</file>